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sldIdLst>
    <p:sldId id="256" r:id="rId4"/>
    <p:sldId id="295" r:id="rId5"/>
    <p:sldId id="311" r:id="rId6"/>
    <p:sldId id="298" r:id="rId7"/>
    <p:sldId id="320" r:id="rId8"/>
    <p:sldId id="302" r:id="rId9"/>
    <p:sldId id="304" r:id="rId10"/>
    <p:sldId id="305" r:id="rId11"/>
    <p:sldId id="306" r:id="rId12"/>
    <p:sldId id="325" r:id="rId13"/>
    <p:sldId id="307" r:id="rId14"/>
    <p:sldId id="308" r:id="rId15"/>
    <p:sldId id="301" r:id="rId16"/>
    <p:sldId id="313" r:id="rId17"/>
    <p:sldId id="318" r:id="rId18"/>
    <p:sldId id="323" r:id="rId19"/>
    <p:sldId id="324" r:id="rId20"/>
    <p:sldId id="315" r:id="rId21"/>
    <p:sldId id="321" r:id="rId22"/>
    <p:sldId id="322" r:id="rId23"/>
    <p:sldId id="316" r:id="rId24"/>
    <p:sldId id="262" r:id="rId2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66A6"/>
    <a:srgbClr val="EFB3E4"/>
    <a:srgbClr val="4784A1"/>
    <a:srgbClr val="B7169C"/>
    <a:srgbClr val="EB9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17" autoAdjust="0"/>
    <p:restoredTop sz="94609"/>
  </p:normalViewPr>
  <p:slideViewPr>
    <p:cSldViewPr>
      <p:cViewPr varScale="1">
        <p:scale>
          <a:sx n="69" d="100"/>
          <a:sy n="69" d="100"/>
        </p:scale>
        <p:origin x="200" y="1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859782"/>
            <a:ext cx="4320480" cy="1080121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1852" y="4083918"/>
            <a:ext cx="4320480" cy="432048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1203598"/>
            <a:ext cx="6660232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732240" y="0"/>
            <a:ext cx="241176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936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694140" y="447700"/>
            <a:ext cx="1944216" cy="43204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9910" y="2207890"/>
            <a:ext cx="1944216" cy="25602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565681" y="2207890"/>
            <a:ext cx="1944216" cy="25602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01452" y="2207890"/>
            <a:ext cx="1944216" cy="25602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687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rgbClr val="4784A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rgbClr val="4784A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9106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30027" y="400075"/>
            <a:ext cx="27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40152" y="400075"/>
            <a:ext cx="2698204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230327" y="2567980"/>
            <a:ext cx="27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373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150937" y="128809"/>
            <a:ext cx="3168352" cy="28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457972" y="128811"/>
            <a:ext cx="2052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3457972" y="1604809"/>
            <a:ext cx="2052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150937" y="3075806"/>
            <a:ext cx="2052000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2330226" y="3075806"/>
            <a:ext cx="3175223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1613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3202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2265957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11710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8777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462172" y="1475774"/>
            <a:ext cx="1505118" cy="2191951"/>
            <a:chOff x="709613" y="625475"/>
            <a:chExt cx="2908300" cy="4235450"/>
          </a:xfrm>
        </p:grpSpPr>
        <p:pic>
          <p:nvPicPr>
            <p:cNvPr id="2050" name="Picture 2" descr="E:\002-KIMS BUSINESS\007-02-Fullslidesppt-Contents\20161219\07-real\real-item02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13" y="625475"/>
              <a:ext cx="2908300" cy="4235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E:\002-KIMS BUSINESS\007-02-Fullslidesppt-Contents\20161219\07-real\real-item01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2120" y="1177310"/>
              <a:ext cx="1705223" cy="1609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16367"/>
            <a:ext cx="9144000" cy="564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61602"/>
            <a:ext cx="9144000" cy="2823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027" name="Picture 3" descr="E:\002-KIMS BUSINESS\007-02-Fullslidesppt-Contents\20161219\07-real\real-item0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599" y="665634"/>
            <a:ext cx="251832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467544" y="339502"/>
            <a:ext cx="2008747" cy="4504918"/>
          </a:xfrm>
          <a:custGeom>
            <a:avLst/>
            <a:gdLst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0" fmla="*/ 624840 w 1417320"/>
              <a:gd name="connsiteY0" fmla="*/ 800100 h 3912161"/>
              <a:gd name="connsiteX1" fmla="*/ 624840 w 1417320"/>
              <a:gd name="connsiteY1" fmla="*/ 617220 h 3912161"/>
              <a:gd name="connsiteX2" fmla="*/ 800100 w 1417320"/>
              <a:gd name="connsiteY2" fmla="*/ 617220 h 3912161"/>
              <a:gd name="connsiteX3" fmla="*/ 800100 w 1417320"/>
              <a:gd name="connsiteY3" fmla="*/ 876300 h 3912161"/>
              <a:gd name="connsiteX4" fmla="*/ 449580 w 1417320"/>
              <a:gd name="connsiteY4" fmla="*/ 876300 h 3912161"/>
              <a:gd name="connsiteX5" fmla="*/ 449580 w 1417320"/>
              <a:gd name="connsiteY5" fmla="*/ 571500 h 3912161"/>
              <a:gd name="connsiteX6" fmla="*/ 266700 w 1417320"/>
              <a:gd name="connsiteY6" fmla="*/ 571500 h 3912161"/>
              <a:gd name="connsiteX7" fmla="*/ 723900 w 1417320"/>
              <a:gd name="connsiteY7" fmla="*/ 114300 h 3912161"/>
              <a:gd name="connsiteX8" fmla="*/ 1165860 w 1417320"/>
              <a:gd name="connsiteY8" fmla="*/ 556260 h 3912161"/>
              <a:gd name="connsiteX9" fmla="*/ 1013460 w 1417320"/>
              <a:gd name="connsiteY9" fmla="*/ 556260 h 3912161"/>
              <a:gd name="connsiteX10" fmla="*/ 1013460 w 1417320"/>
              <a:gd name="connsiteY10" fmla="*/ 960120 h 3912161"/>
              <a:gd name="connsiteX11" fmla="*/ 0 w 1417320"/>
              <a:gd name="connsiteY11" fmla="*/ 960120 h 3912161"/>
              <a:gd name="connsiteX12" fmla="*/ 0 w 1417320"/>
              <a:gd name="connsiteY12" fmla="*/ 0 h 3912161"/>
              <a:gd name="connsiteX13" fmla="*/ 1417320 w 1417320"/>
              <a:gd name="connsiteY13" fmla="*/ 0 h 3912161"/>
              <a:gd name="connsiteX14" fmla="*/ 1417320 w 1417320"/>
              <a:gd name="connsiteY14" fmla="*/ 1074420 h 3912161"/>
              <a:gd name="connsiteX15" fmla="*/ 746760 w 1417320"/>
              <a:gd name="connsiteY15" fmla="*/ 1074420 h 3912161"/>
              <a:gd name="connsiteX16" fmla="*/ 746760 w 1417320"/>
              <a:gd name="connsiteY16" fmla="*/ 3855720 h 3912161"/>
              <a:gd name="connsiteX17" fmla="*/ 1132014 w 1417320"/>
              <a:gd name="connsiteY17" fmla="*/ 3912161 h 3912161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0" fmla="*/ 624840 w 2109415"/>
              <a:gd name="connsiteY0" fmla="*/ 800100 h 3855720"/>
              <a:gd name="connsiteX1" fmla="*/ 624840 w 2109415"/>
              <a:gd name="connsiteY1" fmla="*/ 617220 h 3855720"/>
              <a:gd name="connsiteX2" fmla="*/ 800100 w 2109415"/>
              <a:gd name="connsiteY2" fmla="*/ 617220 h 3855720"/>
              <a:gd name="connsiteX3" fmla="*/ 800100 w 2109415"/>
              <a:gd name="connsiteY3" fmla="*/ 876300 h 3855720"/>
              <a:gd name="connsiteX4" fmla="*/ 449580 w 2109415"/>
              <a:gd name="connsiteY4" fmla="*/ 876300 h 3855720"/>
              <a:gd name="connsiteX5" fmla="*/ 449580 w 2109415"/>
              <a:gd name="connsiteY5" fmla="*/ 571500 h 3855720"/>
              <a:gd name="connsiteX6" fmla="*/ 266700 w 2109415"/>
              <a:gd name="connsiteY6" fmla="*/ 571500 h 3855720"/>
              <a:gd name="connsiteX7" fmla="*/ 723900 w 2109415"/>
              <a:gd name="connsiteY7" fmla="*/ 114300 h 3855720"/>
              <a:gd name="connsiteX8" fmla="*/ 1165860 w 2109415"/>
              <a:gd name="connsiteY8" fmla="*/ 556260 h 3855720"/>
              <a:gd name="connsiteX9" fmla="*/ 1013460 w 2109415"/>
              <a:gd name="connsiteY9" fmla="*/ 556260 h 3855720"/>
              <a:gd name="connsiteX10" fmla="*/ 1013460 w 2109415"/>
              <a:gd name="connsiteY10" fmla="*/ 960120 h 3855720"/>
              <a:gd name="connsiteX11" fmla="*/ 0 w 2109415"/>
              <a:gd name="connsiteY11" fmla="*/ 960120 h 3855720"/>
              <a:gd name="connsiteX12" fmla="*/ 0 w 2109415"/>
              <a:gd name="connsiteY12" fmla="*/ 0 h 3855720"/>
              <a:gd name="connsiteX13" fmla="*/ 1417320 w 2109415"/>
              <a:gd name="connsiteY13" fmla="*/ 0 h 3855720"/>
              <a:gd name="connsiteX14" fmla="*/ 1417320 w 2109415"/>
              <a:gd name="connsiteY14" fmla="*/ 1074420 h 3855720"/>
              <a:gd name="connsiteX15" fmla="*/ 2109415 w 2109415"/>
              <a:gd name="connsiteY15" fmla="*/ 1074420 h 3855720"/>
              <a:gd name="connsiteX16" fmla="*/ 746760 w 2109415"/>
              <a:gd name="connsiteY16" fmla="*/ 3855720 h 3855720"/>
              <a:gd name="connsiteX0" fmla="*/ 624840 w 2125540"/>
              <a:gd name="connsiteY0" fmla="*/ 800100 h 4766844"/>
              <a:gd name="connsiteX1" fmla="*/ 624840 w 2125540"/>
              <a:gd name="connsiteY1" fmla="*/ 617220 h 4766844"/>
              <a:gd name="connsiteX2" fmla="*/ 800100 w 2125540"/>
              <a:gd name="connsiteY2" fmla="*/ 617220 h 4766844"/>
              <a:gd name="connsiteX3" fmla="*/ 800100 w 2125540"/>
              <a:gd name="connsiteY3" fmla="*/ 876300 h 4766844"/>
              <a:gd name="connsiteX4" fmla="*/ 449580 w 2125540"/>
              <a:gd name="connsiteY4" fmla="*/ 876300 h 4766844"/>
              <a:gd name="connsiteX5" fmla="*/ 449580 w 2125540"/>
              <a:gd name="connsiteY5" fmla="*/ 571500 h 4766844"/>
              <a:gd name="connsiteX6" fmla="*/ 266700 w 2125540"/>
              <a:gd name="connsiteY6" fmla="*/ 571500 h 4766844"/>
              <a:gd name="connsiteX7" fmla="*/ 723900 w 2125540"/>
              <a:gd name="connsiteY7" fmla="*/ 114300 h 4766844"/>
              <a:gd name="connsiteX8" fmla="*/ 1165860 w 2125540"/>
              <a:gd name="connsiteY8" fmla="*/ 556260 h 4766844"/>
              <a:gd name="connsiteX9" fmla="*/ 1013460 w 2125540"/>
              <a:gd name="connsiteY9" fmla="*/ 556260 h 4766844"/>
              <a:gd name="connsiteX10" fmla="*/ 1013460 w 2125540"/>
              <a:gd name="connsiteY10" fmla="*/ 960120 h 4766844"/>
              <a:gd name="connsiteX11" fmla="*/ 0 w 2125540"/>
              <a:gd name="connsiteY11" fmla="*/ 960120 h 4766844"/>
              <a:gd name="connsiteX12" fmla="*/ 0 w 2125540"/>
              <a:gd name="connsiteY12" fmla="*/ 0 h 4766844"/>
              <a:gd name="connsiteX13" fmla="*/ 1417320 w 2125540"/>
              <a:gd name="connsiteY13" fmla="*/ 0 h 4766844"/>
              <a:gd name="connsiteX14" fmla="*/ 1417320 w 2125540"/>
              <a:gd name="connsiteY14" fmla="*/ 1074420 h 4766844"/>
              <a:gd name="connsiteX15" fmla="*/ 2109415 w 2125540"/>
              <a:gd name="connsiteY15" fmla="*/ 1074420 h 4766844"/>
              <a:gd name="connsiteX16" fmla="*/ 2125540 w 2125540"/>
              <a:gd name="connsiteY16" fmla="*/ 4766844 h 476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25540" h="4766844">
                <a:moveTo>
                  <a:pt x="624840" y="800100"/>
                </a:moveTo>
                <a:lnTo>
                  <a:pt x="624840" y="617220"/>
                </a:lnTo>
                <a:lnTo>
                  <a:pt x="800100" y="617220"/>
                </a:lnTo>
                <a:lnTo>
                  <a:pt x="800100" y="876300"/>
                </a:lnTo>
                <a:lnTo>
                  <a:pt x="449580" y="876300"/>
                </a:lnTo>
                <a:lnTo>
                  <a:pt x="449580" y="571500"/>
                </a:lnTo>
                <a:lnTo>
                  <a:pt x="266700" y="571500"/>
                </a:lnTo>
                <a:lnTo>
                  <a:pt x="723900" y="114300"/>
                </a:lnTo>
                <a:lnTo>
                  <a:pt x="1165860" y="556260"/>
                </a:lnTo>
                <a:lnTo>
                  <a:pt x="1013460" y="556260"/>
                </a:lnTo>
                <a:lnTo>
                  <a:pt x="1013460" y="960120"/>
                </a:lnTo>
                <a:lnTo>
                  <a:pt x="0" y="960120"/>
                </a:lnTo>
                <a:lnTo>
                  <a:pt x="0" y="0"/>
                </a:lnTo>
                <a:lnTo>
                  <a:pt x="1417320" y="0"/>
                </a:lnTo>
                <a:lnTo>
                  <a:pt x="1417320" y="1074420"/>
                </a:lnTo>
                <a:lnTo>
                  <a:pt x="2109415" y="1074420"/>
                </a:lnTo>
                <a:lnTo>
                  <a:pt x="2125540" y="4766844"/>
                </a:lnTo>
              </a:path>
            </a:pathLst>
          </a:custGeom>
          <a:ln w="38100">
            <a:solidFill>
              <a:schemeClr val="bg1"/>
            </a:solidFill>
          </a:ln>
          <a:effectLst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538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53415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91680" y="123478"/>
            <a:ext cx="745232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91680" y="699542"/>
            <a:ext cx="745232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09268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51520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452564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657800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863036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51520" y="1264881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52564" y="1271413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57800" y="1277945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036" y="1284477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2816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195736" y="1096157"/>
            <a:ext cx="6408712" cy="4872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195736" y="1680605"/>
            <a:ext cx="5940000" cy="4872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195736" y="2265053"/>
            <a:ext cx="5472000" cy="4872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87824" y="123478"/>
            <a:ext cx="61561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987824" y="699542"/>
            <a:ext cx="615617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225671" y="648554"/>
            <a:ext cx="2908176" cy="352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 rot="20700000">
            <a:off x="870629" y="786724"/>
            <a:ext cx="1677203" cy="25907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447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11510"/>
            <a:ext cx="2664296" cy="26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076170" y="521952"/>
            <a:ext cx="2447664" cy="1662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710" y="2389300"/>
            <a:ext cx="2664296" cy="26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084168" y="2499742"/>
            <a:ext cx="2447664" cy="1662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9880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8" r:id="rId3"/>
    <p:sldLayoutId id="2147483660" r:id="rId4"/>
    <p:sldLayoutId id="2147483661" r:id="rId5"/>
    <p:sldLayoutId id="2147483662" r:id="rId6"/>
    <p:sldLayoutId id="2147483671" r:id="rId7"/>
    <p:sldLayoutId id="2147483669" r:id="rId8"/>
    <p:sldLayoutId id="2147483670" r:id="rId9"/>
    <p:sldLayoutId id="2147483663" r:id="rId10"/>
    <p:sldLayoutId id="2147483664" r:id="rId11"/>
    <p:sldLayoutId id="2147483665" r:id="rId12"/>
    <p:sldLayoutId id="2147483666" r:id="rId13"/>
    <p:sldLayoutId id="2147483672" r:id="rId14"/>
    <p:sldLayoutId id="2147483656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public.tableau.com/app/profile/negar.mokhtari/viz/MiniProject_17163846768910/HousePriceDistributionbyMonth?publish=yes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public.tableau.com/views/MiniProject_17163846768910/HousePriceDistributionbyArea?:language=en-US&amp;publish=yes&amp;:sid=&amp;:display_count=n&amp;:origin=viz_share_link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27984" y="483519"/>
            <a:ext cx="4464496" cy="1872208"/>
          </a:xfrm>
        </p:spPr>
        <p:txBody>
          <a:bodyPr/>
          <a:lstStyle/>
          <a:p>
            <a:pPr algn="l"/>
            <a:r>
              <a:rPr lang="en-US" altLang="ko-KR" sz="2800" dirty="0">
                <a:solidFill>
                  <a:srgbClr val="002060"/>
                </a:solidFill>
                <a:ea typeface="맑은 고딕" pitchFamily="50" charset="-127"/>
              </a:rPr>
              <a:t>Project: </a:t>
            </a:r>
          </a:p>
          <a:p>
            <a:pPr algn="l"/>
            <a:r>
              <a:rPr lang="en-US" altLang="ko-KR" sz="2800" dirty="0">
                <a:solidFill>
                  <a:srgbClr val="002060"/>
                </a:solidFill>
                <a:ea typeface="맑은 고딕" pitchFamily="50" charset="-127"/>
              </a:rPr>
              <a:t>Iron Regression</a:t>
            </a:r>
          </a:p>
          <a:p>
            <a:pPr algn="l"/>
            <a:endParaRPr lang="en-US" altLang="ko-KR" sz="2800" dirty="0">
              <a:solidFill>
                <a:srgbClr val="002060"/>
              </a:solidFill>
              <a:ea typeface="맑은 고딕" pitchFamily="50" charset="-127"/>
            </a:endParaRPr>
          </a:p>
          <a:p>
            <a:pPr algn="l"/>
            <a:r>
              <a:rPr lang="en-US" sz="2400" dirty="0">
                <a:solidFill>
                  <a:srgbClr val="002060"/>
                </a:solidFill>
                <a:ea typeface="맑은 고딕" pitchFamily="50" charset="-127"/>
              </a:rPr>
              <a:t>House Sale Prices </a:t>
            </a:r>
          </a:p>
          <a:p>
            <a:pPr algn="l"/>
            <a:r>
              <a:rPr lang="en-US" sz="2400" dirty="0">
                <a:solidFill>
                  <a:srgbClr val="002060"/>
                </a:solidFill>
                <a:ea typeface="맑은 고딕" pitchFamily="50" charset="-127"/>
              </a:rPr>
              <a:t>for King County</a:t>
            </a:r>
            <a:endParaRPr lang="en-US" altLang="ko-KR" sz="2400" dirty="0">
              <a:solidFill>
                <a:srgbClr val="002060"/>
              </a:solidFill>
              <a:ea typeface="맑은 고딕" pitchFamily="50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0" y="3075807"/>
            <a:ext cx="4320480" cy="432048"/>
          </a:xfrm>
        </p:spPr>
        <p:txBody>
          <a:bodyPr/>
          <a:lstStyle/>
          <a:p>
            <a:pPr algn="l">
              <a:spcBef>
                <a:spcPts val="0"/>
              </a:spcBef>
              <a:defRPr/>
            </a:pPr>
            <a:r>
              <a:rPr lang="en-US" altLang="ko-KR" sz="2000" b="1" dirty="0">
                <a:solidFill>
                  <a:srgbClr val="00206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Negar Mokhtari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566F5D-65DD-0010-2D6B-049C1FB920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00" b="93500" l="9551" r="89888">
                        <a14:foregroundMark x1="57584" y1="8500" x2="48315" y2="11500"/>
                        <a14:foregroundMark x1="67416" y1="91500" x2="56461" y2="91500"/>
                        <a14:foregroundMark x1="56461" y1="91500" x2="68258" y2="87500"/>
                        <a14:foregroundMark x1="68258" y1="87500" x2="57303" y2="93500"/>
                        <a14:foregroundMark x1="57303" y1="93500" x2="68258" y2="93500"/>
                        <a14:foregroundMark x1="68258" y1="93500" x2="67135" y2="74000"/>
                        <a14:foregroundMark x1="67135" y1="74000" x2="67135" y2="74000"/>
                        <a14:foregroundMark x1="68258" y1="69000" x2="70506" y2="92000"/>
                        <a14:foregroundMark x1="68258" y1="89500" x2="57303" y2="90000"/>
                        <a14:foregroundMark x1="57303" y1="90000" x2="60674" y2="70000"/>
                        <a14:foregroundMark x1="60674" y1="70000" x2="62640" y2="79000"/>
                        <a14:foregroundMark x1="22378" y1="75500" x2="22472" y2="77000"/>
                        <a14:foregroundMark x1="22323" y1="74623" x2="22378" y2="75500"/>
                        <a14:backgroundMark x1="30618" y1="56500" x2="18258" y2="55000"/>
                        <a14:backgroundMark x1="18258" y1="55000" x2="23596" y2="62000"/>
                        <a14:backgroundMark x1="20787" y1="75500" x2="20787" y2="75500"/>
                        <a14:backgroundMark x1="22191" y1="70000" x2="21348" y2="74000"/>
                        <a14:backgroundMark x1="21067" y1="75500" x2="21067" y2="75500"/>
                        <a14:backgroundMark x1="21348" y1="72000" x2="22191" y2="74500"/>
                        <a14:backgroundMark x1="43820" y1="83000" x2="43820" y2="83000"/>
                      </a14:backgroundRemoval>
                    </a14:imgEffect>
                    <a14:imgEffect>
                      <a14:artisticMarker trans="63000" 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538490"/>
            <a:ext cx="45212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66DC79-6D4D-4A50-6064-4C6FC23675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35696" y="0"/>
            <a:ext cx="7452320" cy="576064"/>
          </a:xfrm>
        </p:spPr>
        <p:txBody>
          <a:bodyPr/>
          <a:lstStyle/>
          <a:p>
            <a:r>
              <a:rPr lang="en-OM" sz="2800" dirty="0">
                <a:solidFill>
                  <a:srgbClr val="002060"/>
                </a:solidFill>
              </a:rPr>
              <a:t>Total Sale Price across Time: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75954-F0FE-168C-8F7A-2DE901B638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76256" y="288032"/>
            <a:ext cx="3312368" cy="576064"/>
          </a:xfrm>
        </p:spPr>
        <p:txBody>
          <a:bodyPr/>
          <a:lstStyle/>
          <a:p>
            <a:r>
              <a:rPr lang="en-OM" dirty="0">
                <a:solidFill>
                  <a:schemeClr val="accent6">
                    <a:lumMod val="50000"/>
                  </a:schemeClr>
                </a:solidFill>
                <a:hlinkClick r:id="rId2"/>
              </a:rPr>
              <a:t>Tableau link</a:t>
            </a:r>
            <a:endParaRPr lang="en-OM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DB6A5-0116-56D7-DAB1-9C45202AB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56" y="771550"/>
            <a:ext cx="6120680" cy="421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55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06B8A2-B8E3-98E8-09A5-E14A4BAE16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7664" y="411510"/>
            <a:ext cx="7452320" cy="576064"/>
          </a:xfrm>
        </p:spPr>
        <p:txBody>
          <a:bodyPr/>
          <a:lstStyle/>
          <a:p>
            <a:pPr algn="ctr"/>
            <a:r>
              <a:rPr lang="en-OM" dirty="0">
                <a:solidFill>
                  <a:srgbClr val="002060"/>
                </a:solidFill>
              </a:rPr>
              <a:t>Machine Learning Models for </a:t>
            </a:r>
          </a:p>
          <a:p>
            <a:pPr algn="ctr"/>
            <a:r>
              <a:rPr lang="en-OM" dirty="0">
                <a:solidFill>
                  <a:srgbClr val="002060"/>
                </a:solidFill>
              </a:rPr>
              <a:t>Predicting House Prices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83C02-531B-B0A5-78AB-0FF38F94E0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851670"/>
            <a:ext cx="4608512" cy="306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62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AB979D-9C66-5F5D-EC23-5F6AB09C32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OM" dirty="0">
                <a:solidFill>
                  <a:srgbClr val="002060"/>
                </a:solidFill>
              </a:rPr>
              <a:t>Model: 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626C3-0B20-D760-8129-E0DC75D1B7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91680" y="699542"/>
            <a:ext cx="2448272" cy="1584176"/>
          </a:xfrm>
        </p:spPr>
        <p:txBody>
          <a:bodyPr/>
          <a:lstStyle/>
          <a:p>
            <a:r>
              <a:rPr lang="en-US" sz="1200" b="1" dirty="0">
                <a:solidFill>
                  <a:schemeClr val="tx1"/>
                </a:solidFill>
              </a:rPr>
              <a:t>Train-Test Split</a:t>
            </a:r>
          </a:p>
          <a:p>
            <a:r>
              <a:rPr lang="en-US" sz="1200" dirty="0">
                <a:solidFill>
                  <a:schemeClr val="tx1"/>
                </a:solidFill>
              </a:rPr>
              <a:t>100% of data: 21613 </a:t>
            </a:r>
          </a:p>
          <a:p>
            <a:r>
              <a:rPr lang="en-US" sz="1200" dirty="0">
                <a:solidFill>
                  <a:schemeClr val="tx1"/>
                </a:solidFill>
              </a:rPr>
              <a:t>70% for train: 15129 </a:t>
            </a:r>
          </a:p>
          <a:p>
            <a:r>
              <a:rPr lang="en-US" sz="1200" dirty="0">
                <a:solidFill>
                  <a:schemeClr val="tx1"/>
                </a:solidFill>
              </a:rPr>
              <a:t>30% for test: 6484</a:t>
            </a:r>
            <a:endParaRPr lang="en-OM" sz="1200" dirty="0">
              <a:solidFill>
                <a:schemeClr val="tx1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0D18AE3-3303-6F89-FE3C-3BB3C3921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291811"/>
            <a:ext cx="4824536" cy="315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D70BD08-6F3F-BE4C-4C65-94AE9C2FA38D}"/>
              </a:ext>
            </a:extLst>
          </p:cNvPr>
          <p:cNvSpPr txBox="1">
            <a:spLocks/>
          </p:cNvSpPr>
          <p:nvPr/>
        </p:nvSpPr>
        <p:spPr>
          <a:xfrm>
            <a:off x="1763470" y="3365060"/>
            <a:ext cx="2736522" cy="136815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tx1"/>
                </a:solidFill>
              </a:rPr>
              <a:t>Metrics</a:t>
            </a:r>
            <a:r>
              <a:rPr lang="en-US" sz="1200" dirty="0">
                <a:solidFill>
                  <a:schemeClr val="tx1"/>
                </a:solidFill>
              </a:rPr>
              <a:t>:</a:t>
            </a:r>
          </a:p>
          <a:p>
            <a:r>
              <a:rPr lang="en-US" sz="1200" dirty="0">
                <a:solidFill>
                  <a:schemeClr val="tx1"/>
                </a:solidFill>
              </a:rPr>
              <a:t>R2 = 0.6528 </a:t>
            </a:r>
          </a:p>
          <a:p>
            <a:r>
              <a:rPr lang="en-US" sz="1200" dirty="0">
                <a:solidFill>
                  <a:schemeClr val="tx1"/>
                </a:solidFill>
              </a:rPr>
              <a:t>RMSE = 223893.926 </a:t>
            </a:r>
          </a:p>
          <a:p>
            <a:r>
              <a:rPr lang="en-US" sz="1200" dirty="0">
                <a:solidFill>
                  <a:schemeClr val="tx1"/>
                </a:solidFill>
              </a:rPr>
              <a:t>MSE = 50128490100.9413 </a:t>
            </a:r>
          </a:p>
          <a:p>
            <a:r>
              <a:rPr lang="en-US" sz="1200" dirty="0">
                <a:solidFill>
                  <a:schemeClr val="tx1"/>
                </a:solidFill>
              </a:rPr>
              <a:t>MAE = 142887.1473</a:t>
            </a:r>
            <a:endParaRPr lang="en-OM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54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555ADB-3D6F-768A-3FFC-02930D326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OM" dirty="0">
                <a:solidFill>
                  <a:srgbClr val="002060"/>
                </a:solidFill>
              </a:rPr>
              <a:t>Comparison of Models: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2335C-9F46-0121-DE5A-9496B7C5B9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OM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C0CCD-8DEE-C9E4-4558-CFA8E9EC3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667374"/>
              </p:ext>
            </p:extLst>
          </p:nvPr>
        </p:nvGraphicFramePr>
        <p:xfrm>
          <a:off x="2051720" y="1398909"/>
          <a:ext cx="6156176" cy="3045049"/>
        </p:xfrm>
        <a:graphic>
          <a:graphicData uri="http://schemas.openxmlformats.org/drawingml/2006/table">
            <a:tbl>
              <a:tblPr>
                <a:solidFill>
                  <a:srgbClr val="FFAC98"/>
                </a:solidFill>
                <a:tableStyleId>{125E5076-3810-47DD-B79F-674D7AD40C01}</a:tableStyleId>
              </a:tblPr>
              <a:tblGrid>
                <a:gridCol w="1618325">
                  <a:extLst>
                    <a:ext uri="{9D8B030D-6E8A-4147-A177-3AD203B41FA5}">
                      <a16:colId xmlns:a16="http://schemas.microsoft.com/office/drawing/2014/main" val="3774042930"/>
                    </a:ext>
                  </a:extLst>
                </a:gridCol>
                <a:gridCol w="1173080">
                  <a:extLst>
                    <a:ext uri="{9D8B030D-6E8A-4147-A177-3AD203B41FA5}">
                      <a16:colId xmlns:a16="http://schemas.microsoft.com/office/drawing/2014/main" val="1423794408"/>
                    </a:ext>
                  </a:extLst>
                </a:gridCol>
                <a:gridCol w="945161">
                  <a:extLst>
                    <a:ext uri="{9D8B030D-6E8A-4147-A177-3AD203B41FA5}">
                      <a16:colId xmlns:a16="http://schemas.microsoft.com/office/drawing/2014/main" val="2550140994"/>
                    </a:ext>
                  </a:extLst>
                </a:gridCol>
                <a:gridCol w="1399857">
                  <a:extLst>
                    <a:ext uri="{9D8B030D-6E8A-4147-A177-3AD203B41FA5}">
                      <a16:colId xmlns:a16="http://schemas.microsoft.com/office/drawing/2014/main" val="645406175"/>
                    </a:ext>
                  </a:extLst>
                </a:gridCol>
                <a:gridCol w="1019753">
                  <a:extLst>
                    <a:ext uri="{9D8B030D-6E8A-4147-A177-3AD203B41FA5}">
                      <a16:colId xmlns:a16="http://schemas.microsoft.com/office/drawing/2014/main" val="3281180588"/>
                    </a:ext>
                  </a:extLst>
                </a:gridCol>
              </a:tblGrid>
              <a:tr h="43500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MODELS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R²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RMSE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MSE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MAE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861047"/>
                  </a:ext>
                </a:extLst>
              </a:tr>
              <a:tr h="435007">
                <a:tc>
                  <a:txBody>
                    <a:bodyPr/>
                    <a:lstStyle/>
                    <a:p>
                      <a:pPr marL="0" indent="92075" algn="l" fontAlgn="b">
                        <a:tabLst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Linear Regression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   0.65349 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223,660.35 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 50,023,950,000 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142,996.92 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803384"/>
                  </a:ext>
                </a:extLst>
              </a:tr>
              <a:tr h="435007">
                <a:tc>
                  <a:txBody>
                    <a:bodyPr/>
                    <a:lstStyle/>
                    <a:p>
                      <a:pPr marL="0" indent="92075" algn="l" fontAlgn="b">
                        <a:tabLst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Ridge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   0.65343 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223,682.27 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 50,033,760,000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143,003.92 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721628"/>
                  </a:ext>
                </a:extLst>
              </a:tr>
              <a:tr h="435007">
                <a:tc>
                  <a:txBody>
                    <a:bodyPr/>
                    <a:lstStyle/>
                    <a:p>
                      <a:pPr marL="0" indent="92075" algn="l" fontAlgn="b">
                        <a:tabLst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Lasso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   0.65349 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223,661.05 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 50,024,270,000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142,997.16 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48032"/>
                  </a:ext>
                </a:extLst>
              </a:tr>
              <a:tr h="435007">
                <a:tc>
                  <a:txBody>
                    <a:bodyPr/>
                    <a:lstStyle/>
                    <a:p>
                      <a:pPr marL="0" indent="92075" algn="l" fontAlgn="b">
                        <a:tabLst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Decision Tree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   0.60732 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238,096.90 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 56,690,130,000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</a:rPr>
                        <a:t> </a:t>
                      </a:r>
                      <a:r>
                        <a:rPr lang="en-OM" sz="1200" b="1" u="none" strike="noStrike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</a:rPr>
                        <a:t>127,661.79</a:t>
                      </a:r>
                      <a:r>
                        <a:rPr lang="en-OM" sz="1200" u="none" strike="noStrike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</a:rPr>
                        <a:t> </a:t>
                      </a:r>
                      <a:endParaRPr lang="en-OM" sz="1200" b="1" i="0" u="none" strike="noStrike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974957"/>
                  </a:ext>
                </a:extLst>
              </a:tr>
              <a:tr h="435007">
                <a:tc>
                  <a:txBody>
                    <a:bodyPr/>
                    <a:lstStyle/>
                    <a:p>
                      <a:pPr marL="0" indent="92075" algn="l" fontAlgn="b">
                        <a:tabLst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KNN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>
                          <a:solidFill>
                            <a:schemeClr val="tx1"/>
                          </a:solidFill>
                          <a:effectLst/>
                        </a:rPr>
                        <a:t>    0.48144 </a:t>
                      </a:r>
                      <a:endParaRPr lang="en-OM" sz="1200" b="0" i="0" u="none" strike="noStrike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>
                          <a:solidFill>
                            <a:schemeClr val="tx1"/>
                          </a:solidFill>
                          <a:effectLst/>
                        </a:rPr>
                        <a:t> 273,611.08 </a:t>
                      </a:r>
                      <a:endParaRPr lang="en-OM" sz="1200" b="0" i="0" u="none" strike="noStrike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 74,863,020,000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165,269.84 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487568"/>
                  </a:ext>
                </a:extLst>
              </a:tr>
              <a:tr h="435007">
                <a:tc>
                  <a:txBody>
                    <a:bodyPr/>
                    <a:lstStyle/>
                    <a:p>
                      <a:pPr marL="0" indent="92075" algn="l" fontAlgn="b">
                        <a:tabLst/>
                      </a:pPr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XGBoost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b="1" u="none" strike="noStrike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</a:rPr>
                        <a:t>    0.67775 </a:t>
                      </a:r>
                      <a:endParaRPr lang="en-OM" sz="1200" b="1" i="0" u="none" strike="noStrike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</a:rPr>
                        <a:t> </a:t>
                      </a:r>
                      <a:r>
                        <a:rPr lang="en-OM" sz="1200" b="1" u="none" strike="noStrike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</a:rPr>
                        <a:t>215,690.53</a:t>
                      </a:r>
                      <a:r>
                        <a:rPr lang="en-OM" sz="1200" u="none" strike="noStrike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</a:rPr>
                        <a:t> </a:t>
                      </a:r>
                      <a:endParaRPr lang="en-OM" sz="1200" b="1" i="0" u="none" strike="noStrike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</a:rPr>
                        <a:t>  </a:t>
                      </a:r>
                      <a:r>
                        <a:rPr lang="en-OM" sz="1200" b="1" u="none" strike="noStrike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</a:rPr>
                        <a:t>46,522,400,000</a:t>
                      </a:r>
                      <a:r>
                        <a:rPr lang="en-OM" sz="1200" u="none" strike="noStrike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</a:rPr>
                        <a:t> </a:t>
                      </a:r>
                      <a:endParaRPr lang="en-OM" sz="1200" b="1" i="0" u="none" strike="noStrike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OM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130,857.90 </a:t>
                      </a:r>
                      <a:endParaRPr lang="en-OM" sz="1200" b="0" i="0" u="none" strike="noStrike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855676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FFC203BB-D4B9-CD5E-5843-65C1FC432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47362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932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B3CA8A-864A-43AC-E9DC-1519C4121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OM" sz="3200" dirty="0">
                <a:solidFill>
                  <a:srgbClr val="002060"/>
                </a:solidFill>
              </a:rPr>
              <a:t>Improving Model (XGB)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E9CA4-965D-C809-7DA5-0CAB321C75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002060"/>
                </a:solidFill>
              </a:rPr>
              <a:t>Standardization (</a:t>
            </a:r>
            <a:r>
              <a:rPr lang="en-US" sz="1600" dirty="0" err="1">
                <a:solidFill>
                  <a:srgbClr val="002060"/>
                </a:solidFill>
              </a:rPr>
              <a:t>StandardScaler</a:t>
            </a:r>
            <a:r>
              <a:rPr lang="en-US" sz="1600" dirty="0">
                <a:solidFill>
                  <a:srgbClr val="002060"/>
                </a:solidFill>
              </a:rPr>
              <a:t>)</a:t>
            </a:r>
            <a:endParaRPr lang="en-OM" sz="1600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2C6DA-B152-192F-FCCC-83EBE2D264B4}"/>
              </a:ext>
            </a:extLst>
          </p:cNvPr>
          <p:cNvSpPr txBox="1"/>
          <p:nvPr/>
        </p:nvSpPr>
        <p:spPr>
          <a:xfrm>
            <a:off x="1691680" y="1301721"/>
            <a:ext cx="583264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After Standardization:</a:t>
            </a:r>
          </a:p>
          <a:p>
            <a:r>
              <a:rPr lang="en-US" sz="2000" dirty="0"/>
              <a:t>R2 = 0.8274 </a:t>
            </a:r>
          </a:p>
          <a:p>
            <a:r>
              <a:rPr lang="en-US" sz="2000" dirty="0"/>
              <a:t>RMSE = 157867.1724 </a:t>
            </a:r>
          </a:p>
          <a:p>
            <a:r>
              <a:rPr lang="en-US" sz="2000" dirty="0"/>
              <a:t>MSE = 24,922,044,121.1908 </a:t>
            </a:r>
          </a:p>
          <a:p>
            <a:r>
              <a:rPr lang="en-US" sz="2000" dirty="0"/>
              <a:t>MAE = 79,850.365</a:t>
            </a:r>
            <a:endParaRPr lang="en-OM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64CC4-E1E1-2D31-A693-D62DD5520C0D}"/>
              </a:ext>
            </a:extLst>
          </p:cNvPr>
          <p:cNvSpPr txBox="1"/>
          <p:nvPr/>
        </p:nvSpPr>
        <p:spPr>
          <a:xfrm>
            <a:off x="4788024" y="3226415"/>
            <a:ext cx="45365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Before </a:t>
            </a:r>
            <a:r>
              <a:rPr lang="en-US" b="1" dirty="0" err="1"/>
              <a:t>Standization</a:t>
            </a:r>
            <a:r>
              <a:rPr lang="en-US" b="1" dirty="0"/>
              <a:t>:</a:t>
            </a:r>
          </a:p>
          <a:p>
            <a:r>
              <a:rPr lang="en-US" dirty="0"/>
              <a:t>R2 = 0.6777 </a:t>
            </a:r>
          </a:p>
          <a:p>
            <a:r>
              <a:rPr lang="en-US" dirty="0"/>
              <a:t>RMSE = 215,690.5253 </a:t>
            </a:r>
          </a:p>
          <a:p>
            <a:r>
              <a:rPr lang="en-US" dirty="0"/>
              <a:t>MSE = 46,522,402,684.4673 </a:t>
            </a:r>
          </a:p>
          <a:p>
            <a:r>
              <a:rPr lang="en-US" dirty="0"/>
              <a:t>MAE = 130,857.8979</a:t>
            </a:r>
            <a:endParaRPr lang="en-OM" dirty="0"/>
          </a:p>
        </p:txBody>
      </p:sp>
    </p:spTree>
    <p:extLst>
      <p:ext uri="{BB962C8B-B14F-4D97-AF65-F5344CB8AC3E}">
        <p14:creationId xmlns:p14="http://schemas.microsoft.com/office/powerpoint/2010/main" val="2007000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8AB4B6-2FA9-170D-112A-89CC87830D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OM" sz="2800" dirty="0">
                <a:solidFill>
                  <a:srgbClr val="002060"/>
                </a:solidFill>
              </a:rPr>
              <a:t>Scatter Plot for Actual and Predicted Price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40346-60FD-074F-7BBD-9F52E3D904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OM" sz="1600" dirty="0">
                <a:solidFill>
                  <a:srgbClr val="002060"/>
                </a:solidFill>
              </a:rPr>
              <a:t>After Standardization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C92386B-70BC-2504-8C59-5BB894926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865960"/>
            <a:ext cx="3078088" cy="201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DF483C85-677B-9326-27C7-EC83846E5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769" y="1055777"/>
            <a:ext cx="4672231" cy="310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498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3AB976-A0AF-0B32-4EFF-37E5937B25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1680" y="195486"/>
            <a:ext cx="7452320" cy="792088"/>
          </a:xfrm>
        </p:spPr>
        <p:txBody>
          <a:bodyPr/>
          <a:lstStyle/>
          <a:p>
            <a:pPr algn="ctr"/>
            <a:r>
              <a:rPr lang="en-OM" dirty="0">
                <a:solidFill>
                  <a:srgbClr val="002060"/>
                </a:solidFill>
              </a:rPr>
              <a:t>Dealing with Outliers: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82B8C-C77F-01FA-121B-EB80A1506A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OM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146F5-8463-523E-6707-8A293C1EEC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8"/>
          <a:stretch/>
        </p:blipFill>
        <p:spPr>
          <a:xfrm>
            <a:off x="2195736" y="1153268"/>
            <a:ext cx="6048672" cy="33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78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ADC6C0-8807-E8DC-9BE5-20777FE456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35696" y="144015"/>
            <a:ext cx="7452320" cy="421779"/>
          </a:xfrm>
        </p:spPr>
        <p:txBody>
          <a:bodyPr/>
          <a:lstStyle/>
          <a:p>
            <a:r>
              <a:rPr lang="en-OM" dirty="0">
                <a:solidFill>
                  <a:srgbClr val="002060"/>
                </a:solidFill>
              </a:rPr>
              <a:t>Price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43F24-57AD-28EB-82C6-E58322024C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64702" y="565795"/>
            <a:ext cx="7452320" cy="288032"/>
          </a:xfrm>
        </p:spPr>
        <p:txBody>
          <a:bodyPr/>
          <a:lstStyle/>
          <a:p>
            <a:r>
              <a:rPr lang="en-OM" b="1" dirty="0">
                <a:solidFill>
                  <a:srgbClr val="002060"/>
                </a:solidFill>
              </a:rPr>
              <a:t>Agter removing outliers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CF5ECCA-28C7-EEAA-BD04-F983ED4F3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994420"/>
            <a:ext cx="5688632" cy="372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897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96175-2AB2-69FE-ACD2-8A8D6FA810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91789" y="240831"/>
            <a:ext cx="2803604" cy="432046"/>
          </a:xfrm>
        </p:spPr>
        <p:txBody>
          <a:bodyPr/>
          <a:lstStyle/>
          <a:p>
            <a:pPr algn="ctr"/>
            <a:r>
              <a:rPr lang="en-OM" b="1" dirty="0">
                <a:solidFill>
                  <a:srgbClr val="00B050"/>
                </a:solidFill>
              </a:rPr>
              <a:t>AFTER</a:t>
            </a:r>
            <a:r>
              <a:rPr lang="en-OM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OM" dirty="0">
                <a:solidFill>
                  <a:srgbClr val="002060"/>
                </a:solidFill>
              </a:rPr>
              <a:t>removing outliers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BF16375-BDCB-2CA8-0F32-C7F2971DFAF3}"/>
              </a:ext>
            </a:extLst>
          </p:cNvPr>
          <p:cNvSpPr txBox="1">
            <a:spLocks/>
          </p:cNvSpPr>
          <p:nvPr/>
        </p:nvSpPr>
        <p:spPr>
          <a:xfrm>
            <a:off x="5301959" y="267495"/>
            <a:ext cx="2803604" cy="43204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OM" b="1" dirty="0">
                <a:solidFill>
                  <a:srgbClr val="C00000"/>
                </a:solidFill>
              </a:rPr>
              <a:t>BEFOR</a:t>
            </a:r>
            <a:r>
              <a:rPr lang="en-OM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OM" dirty="0">
                <a:solidFill>
                  <a:srgbClr val="002060"/>
                </a:solidFill>
              </a:rPr>
              <a:t>removing outliers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A85DC6D-B06F-6F34-869C-5C8956932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70"/>
          <a:stretch/>
        </p:blipFill>
        <p:spPr bwMode="auto">
          <a:xfrm>
            <a:off x="2184970" y="628871"/>
            <a:ext cx="2963094" cy="431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B98B3DE-746F-1E58-DC79-85F43F34E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076056" y="628871"/>
            <a:ext cx="2816704" cy="431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9D07C8D-7A0A-FAEA-1823-5B5C8719A514}"/>
              </a:ext>
            </a:extLst>
          </p:cNvPr>
          <p:cNvSpPr txBox="1">
            <a:spLocks/>
          </p:cNvSpPr>
          <p:nvPr/>
        </p:nvSpPr>
        <p:spPr>
          <a:xfrm>
            <a:off x="115213" y="86533"/>
            <a:ext cx="1864499" cy="5760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accent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OM" dirty="0">
                <a:solidFill>
                  <a:srgbClr val="002060"/>
                </a:solidFill>
              </a:rPr>
              <a:t>SQFT:</a:t>
            </a:r>
          </a:p>
        </p:txBody>
      </p:sp>
    </p:spTree>
    <p:extLst>
      <p:ext uri="{BB962C8B-B14F-4D97-AF65-F5344CB8AC3E}">
        <p14:creationId xmlns:p14="http://schemas.microsoft.com/office/powerpoint/2010/main" val="4093280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EBF70-97D3-C2DA-DFEF-EB7ED5868A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08092" y="339503"/>
            <a:ext cx="2803604" cy="449084"/>
          </a:xfrm>
        </p:spPr>
        <p:txBody>
          <a:bodyPr/>
          <a:lstStyle/>
          <a:p>
            <a:r>
              <a:rPr lang="en-OM" b="1" dirty="0">
                <a:solidFill>
                  <a:srgbClr val="C00000"/>
                </a:solidFill>
              </a:rPr>
              <a:t>BEFOR</a:t>
            </a:r>
            <a:r>
              <a:rPr lang="en-OM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OM" dirty="0">
                <a:solidFill>
                  <a:srgbClr val="002060"/>
                </a:solidFill>
              </a:rPr>
              <a:t>removing outliers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210776D-7C10-D73A-4F46-98CD73475B28}"/>
              </a:ext>
            </a:extLst>
          </p:cNvPr>
          <p:cNvSpPr txBox="1">
            <a:spLocks/>
          </p:cNvSpPr>
          <p:nvPr/>
        </p:nvSpPr>
        <p:spPr>
          <a:xfrm>
            <a:off x="1979712" y="348022"/>
            <a:ext cx="2803604" cy="43204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OM" b="1" dirty="0">
                <a:solidFill>
                  <a:srgbClr val="00B050"/>
                </a:solidFill>
              </a:rPr>
              <a:t>AFTER</a:t>
            </a:r>
            <a:r>
              <a:rPr lang="en-OM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OM" dirty="0">
                <a:solidFill>
                  <a:srgbClr val="002060"/>
                </a:solidFill>
              </a:rPr>
              <a:t>removing outliers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C2E8AD-4FCE-0081-0A74-008DE91B2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2"/>
          <a:stretch/>
        </p:blipFill>
        <p:spPr bwMode="auto">
          <a:xfrm>
            <a:off x="2404488" y="788587"/>
            <a:ext cx="2803604" cy="407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32BE40-93F0-1F7D-FF55-0791FD34A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148064" y="794040"/>
            <a:ext cx="2803604" cy="408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E37D088-CACA-3152-3315-93C36DF36B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213" y="86533"/>
            <a:ext cx="1864499" cy="576064"/>
          </a:xfrm>
        </p:spPr>
        <p:txBody>
          <a:bodyPr/>
          <a:lstStyle/>
          <a:p>
            <a:r>
              <a:rPr lang="en-OM" dirty="0">
                <a:solidFill>
                  <a:srgbClr val="002060"/>
                </a:solidFill>
              </a:rPr>
              <a:t>SQFT:</a:t>
            </a:r>
          </a:p>
        </p:txBody>
      </p:sp>
    </p:spTree>
    <p:extLst>
      <p:ext uri="{BB962C8B-B14F-4D97-AF65-F5344CB8AC3E}">
        <p14:creationId xmlns:p14="http://schemas.microsoft.com/office/powerpoint/2010/main" val="91605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267744" y="483518"/>
            <a:ext cx="6876256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solidFill>
                  <a:srgbClr val="002060"/>
                </a:solidFill>
                <a:cs typeface="Arial" pitchFamily="34" charset="0"/>
              </a:rPr>
              <a:t>Project Overview: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475656" y="1582688"/>
            <a:ext cx="792087" cy="662525"/>
          </a:xfrm>
          <a:prstGeom prst="roundRect">
            <a:avLst>
              <a:gd name="adj" fmla="val 10715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549419" y="1644385"/>
            <a:ext cx="644561" cy="539130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ounded Rectangle 15"/>
          <p:cNvSpPr/>
          <p:nvPr/>
        </p:nvSpPr>
        <p:spPr>
          <a:xfrm>
            <a:off x="2734143" y="1582688"/>
            <a:ext cx="5150225" cy="1403804"/>
          </a:xfrm>
          <a:prstGeom prst="roundRect">
            <a:avLst>
              <a:gd name="adj" fmla="val 10715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796954" y="1682672"/>
            <a:ext cx="4986205" cy="1258812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0"/>
          <p:cNvSpPr txBox="1"/>
          <p:nvPr/>
        </p:nvSpPr>
        <p:spPr bwMode="auto">
          <a:xfrm>
            <a:off x="2886857" y="1637664"/>
            <a:ext cx="4781487" cy="123110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b="1" dirty="0">
                <a:cs typeface="Arial" pitchFamily="34" charset="0"/>
              </a:rPr>
              <a:t>Data Source:</a:t>
            </a:r>
          </a:p>
          <a:p>
            <a:r>
              <a:rPr lang="en-US" altLang="ko-KR" sz="1200" b="1" dirty="0">
                <a:cs typeface="Arial" pitchFamily="34" charset="0"/>
              </a:rPr>
              <a:t>House Sale data</a:t>
            </a:r>
            <a:r>
              <a:rPr lang="en-US" altLang="ko-KR" sz="1200" dirty="0">
                <a:cs typeface="Arial" pitchFamily="34" charset="0"/>
              </a:rPr>
              <a:t> for King County from </a:t>
            </a:r>
            <a:r>
              <a:rPr lang="en-US" altLang="ko-KR" sz="1200" b="1" dirty="0">
                <a:cs typeface="Arial" pitchFamily="34" charset="0"/>
              </a:rPr>
              <a:t>May 2014 to May 2015.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altLang="ko-KR" sz="1200" dirty="0">
                <a:cs typeface="Arial" pitchFamily="34" charset="0"/>
              </a:rPr>
              <a:t>Dataset size: </a:t>
            </a:r>
            <a:r>
              <a:rPr lang="en-OM" sz="1200" dirty="0"/>
              <a:t> </a:t>
            </a:r>
            <a:r>
              <a:rPr lang="en-OM" sz="1200" dirty="0">
                <a:cs typeface="Arial" pitchFamily="34" charset="0"/>
              </a:rPr>
              <a:t>(rows: 21,613 &amp; columns: 21)</a:t>
            </a:r>
          </a:p>
          <a:p>
            <a:pPr marL="171450" indent="-171450">
              <a:buFont typeface="Wingdings" pitchFamily="2" charset="2"/>
              <a:buChar char="Ø"/>
              <a:defRPr/>
            </a:pPr>
            <a:r>
              <a:rPr lang="en-US" altLang="ko-KR" sz="1200" dirty="0">
                <a:cs typeface="Arial" pitchFamily="34" charset="0"/>
              </a:rPr>
              <a:t>All features types are numeric</a:t>
            </a:r>
          </a:p>
          <a:p>
            <a:pPr marL="171450" indent="-171450">
              <a:buFont typeface="Wingdings" pitchFamily="2" charset="2"/>
              <a:buChar char="Ø"/>
              <a:defRPr/>
            </a:pPr>
            <a:r>
              <a:rPr lang="en-US" altLang="ko-KR" sz="1200" dirty="0">
                <a:cs typeface="Arial" pitchFamily="34" charset="0"/>
              </a:rPr>
              <a:t>Dataset is clean and there not any null value or duplicated</a:t>
            </a:r>
          </a:p>
          <a:p>
            <a:pPr marL="171450" indent="-171450">
              <a:buFont typeface="Wingdings" pitchFamily="2" charset="2"/>
              <a:buChar char="Ø"/>
              <a:defRPr/>
            </a:pPr>
            <a:r>
              <a:rPr lang="en-US" sz="1200" dirty="0">
                <a:cs typeface="Arial" pitchFamily="34" charset="0"/>
              </a:rPr>
              <a:t>TARGET --&gt; Price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475656" y="3075806"/>
            <a:ext cx="792087" cy="662525"/>
          </a:xfrm>
          <a:prstGeom prst="roundRect">
            <a:avLst>
              <a:gd name="adj" fmla="val 10715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549419" y="3147814"/>
            <a:ext cx="644561" cy="539130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ounded Rectangle 46"/>
          <p:cNvSpPr/>
          <p:nvPr/>
        </p:nvSpPr>
        <p:spPr>
          <a:xfrm>
            <a:off x="2734143" y="3075806"/>
            <a:ext cx="5150225" cy="737386"/>
          </a:xfrm>
          <a:prstGeom prst="roundRect">
            <a:avLst>
              <a:gd name="adj" fmla="val 10715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816153" y="3184747"/>
            <a:ext cx="4986205" cy="539131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10"/>
          <p:cNvSpPr txBox="1"/>
          <p:nvPr/>
        </p:nvSpPr>
        <p:spPr bwMode="auto">
          <a:xfrm>
            <a:off x="2944670" y="3272085"/>
            <a:ext cx="4781488" cy="307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b="1" dirty="0">
                <a:cs typeface="Arial" pitchFamily="34" charset="0"/>
              </a:rPr>
              <a:t>EDA &amp; Data Processing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475656" y="4026095"/>
            <a:ext cx="792087" cy="662525"/>
          </a:xfrm>
          <a:prstGeom prst="roundRect">
            <a:avLst>
              <a:gd name="adj" fmla="val 10715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1549419" y="4087792"/>
            <a:ext cx="644561" cy="539130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563695" y="4126525"/>
            <a:ext cx="6160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34143" y="4026095"/>
            <a:ext cx="5150225" cy="956083"/>
          </a:xfrm>
          <a:prstGeom prst="roundRect">
            <a:avLst>
              <a:gd name="adj" fmla="val 10715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2816153" y="4087792"/>
            <a:ext cx="4986205" cy="787279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Group 56"/>
          <p:cNvGrpSpPr/>
          <p:nvPr/>
        </p:nvGrpSpPr>
        <p:grpSpPr>
          <a:xfrm>
            <a:off x="2881129" y="4106243"/>
            <a:ext cx="4936354" cy="772391"/>
            <a:chOff x="2108387" y="1762964"/>
            <a:chExt cx="5203818" cy="923439"/>
          </a:xfrm>
        </p:grpSpPr>
        <p:sp>
          <p:nvSpPr>
            <p:cNvPr id="58" name="TextBox 10"/>
            <p:cNvSpPr txBox="1"/>
            <p:nvPr/>
          </p:nvSpPr>
          <p:spPr bwMode="auto">
            <a:xfrm>
              <a:off x="2175371" y="1762964"/>
              <a:ext cx="5040560" cy="367965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cs typeface="Arial" pitchFamily="34" charset="0"/>
                </a:rPr>
                <a:t>Project Goal</a:t>
              </a:r>
            </a:p>
          </p:txBody>
        </p:sp>
        <p:sp>
          <p:nvSpPr>
            <p:cNvPr id="59" name="TextBox 12"/>
            <p:cNvSpPr txBox="1"/>
            <p:nvPr/>
          </p:nvSpPr>
          <p:spPr bwMode="auto">
            <a:xfrm>
              <a:off x="2108387" y="2134455"/>
              <a:ext cx="5203818" cy="551948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Wingdings" pitchFamily="2" charset="2"/>
                <a:buChar char="Ø"/>
              </a:pPr>
              <a:r>
                <a:rPr lang="en-US" altLang="ko-KR" sz="1200" dirty="0">
                  <a:cs typeface="Arial" pitchFamily="34" charset="0"/>
                </a:rPr>
                <a:t>Features most significally impact the house price.</a:t>
              </a:r>
              <a:endParaRPr lang="en-US" sz="1200" dirty="0">
                <a:cs typeface="Arial" pitchFamily="34" charset="0"/>
              </a:endParaRPr>
            </a:p>
            <a:p>
              <a:pPr marL="171450" indent="-171450">
                <a:buFont typeface="Wingdings" pitchFamily="2" charset="2"/>
                <a:buChar char="Ø"/>
              </a:pPr>
              <a:r>
                <a:rPr lang="en-US" sz="1200" dirty="0">
                  <a:cs typeface="Arial" pitchFamily="34" charset="0"/>
                </a:rPr>
                <a:t>Best model to predict the house prices.</a:t>
              </a:r>
              <a:endParaRPr lang="en-US" altLang="ko-KR" sz="1200" dirty="0">
                <a:cs typeface="Arial" pitchFamily="34" charset="0"/>
              </a:endParaRPr>
            </a:p>
          </p:txBody>
        </p:sp>
      </p:grpSp>
      <p:pic>
        <p:nvPicPr>
          <p:cNvPr id="1026" name="Picture 2" descr="Data Sources icon PNG and SVG Vector Free Download">
            <a:extLst>
              <a:ext uri="{FF2B5EF4-FFF2-40B4-BE49-F238E27FC236}">
                <a16:creationId xmlns:a16="http://schemas.microsoft.com/office/drawing/2014/main" id="{A929ED9A-3974-F8C9-A1C9-A93A1EF3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45" y="1693062"/>
            <a:ext cx="469387" cy="4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roject Goal Clipart Vector, Goal Icon ...">
            <a:extLst>
              <a:ext uri="{FF2B5EF4-FFF2-40B4-BE49-F238E27FC236}">
                <a16:creationId xmlns:a16="http://schemas.microsoft.com/office/drawing/2014/main" id="{4EC45A7F-528B-DD7B-FFE2-71B718DA4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425" y="4098083"/>
            <a:ext cx="518548" cy="51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4167FF-5757-8DE8-26B7-0FDFA71BF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542" y="3147815"/>
            <a:ext cx="521490" cy="52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45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0C41D-8872-1E3F-8C68-DEB81AC5B3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91680" y="440288"/>
            <a:ext cx="7452320" cy="331262"/>
          </a:xfrm>
        </p:spPr>
        <p:txBody>
          <a:bodyPr/>
          <a:lstStyle/>
          <a:p>
            <a:r>
              <a:rPr lang="en-OM" dirty="0">
                <a:solidFill>
                  <a:srgbClr val="002060"/>
                </a:solidFill>
              </a:rPr>
              <a:t> Other features same as before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24BED75-7606-BAE6-0D9C-BA109AA0E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147" y="915566"/>
            <a:ext cx="7138325" cy="378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53A30AE-AF83-E56B-8AD5-D9D2780415ED}"/>
              </a:ext>
            </a:extLst>
          </p:cNvPr>
          <p:cNvSpPr txBox="1">
            <a:spLocks/>
          </p:cNvSpPr>
          <p:nvPr/>
        </p:nvSpPr>
        <p:spPr>
          <a:xfrm>
            <a:off x="115213" y="86533"/>
            <a:ext cx="1864499" cy="5760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accent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OM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158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5319FFB-CE2F-2726-7E62-C7C5E44A2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714" y="1131590"/>
            <a:ext cx="6077678" cy="397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C3C57F-13E7-9822-5937-8168D6F34F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1680" y="0"/>
            <a:ext cx="7452320" cy="479157"/>
          </a:xfrm>
        </p:spPr>
        <p:txBody>
          <a:bodyPr/>
          <a:lstStyle/>
          <a:p>
            <a:r>
              <a:rPr lang="en-OM" sz="2400" dirty="0">
                <a:solidFill>
                  <a:srgbClr val="002060"/>
                </a:solidFill>
              </a:rPr>
              <a:t>Scatter Plot for Actual and Predicted Price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251C6-EA57-7DF4-F353-CC1E9A7FFD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91680" y="652433"/>
            <a:ext cx="7452320" cy="335141"/>
          </a:xfrm>
        </p:spPr>
        <p:txBody>
          <a:bodyPr/>
          <a:lstStyle/>
          <a:p>
            <a:r>
              <a:rPr lang="en-OM" sz="1600" dirty="0">
                <a:solidFill>
                  <a:srgbClr val="002060"/>
                </a:solidFill>
              </a:rPr>
              <a:t>After removing outliers</a:t>
            </a:r>
          </a:p>
          <a:p>
            <a:r>
              <a:rPr lang="en-OM" sz="1600" dirty="0">
                <a:solidFill>
                  <a:srgbClr val="002060"/>
                </a:solidFill>
              </a:rPr>
              <a:t>Model: XGBoost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0941E-FD0D-2B2D-127B-E541EB7821D4}"/>
              </a:ext>
            </a:extLst>
          </p:cNvPr>
          <p:cNvSpPr txBox="1"/>
          <p:nvPr/>
        </p:nvSpPr>
        <p:spPr>
          <a:xfrm>
            <a:off x="6131384" y="3705875"/>
            <a:ext cx="24010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R2=: 0.8298 </a:t>
            </a:r>
          </a:p>
          <a:p>
            <a:r>
              <a:rPr lang="en-US" sz="1400" dirty="0"/>
              <a:t>RMSE = 71,068.4148 </a:t>
            </a:r>
          </a:p>
          <a:p>
            <a:r>
              <a:rPr lang="en-US" sz="1400" dirty="0"/>
              <a:t>MSE = 5,050,719,586</a:t>
            </a:r>
          </a:p>
          <a:p>
            <a:r>
              <a:rPr lang="en-US" sz="1400" dirty="0"/>
              <a:t> MAE = 51,101.5363</a:t>
            </a:r>
            <a:endParaRPr lang="en-OM" sz="1400" dirty="0"/>
          </a:p>
        </p:txBody>
      </p:sp>
    </p:spTree>
    <p:extLst>
      <p:ext uri="{BB962C8B-B14F-4D97-AF65-F5344CB8AC3E}">
        <p14:creationId xmlns:p14="http://schemas.microsoft.com/office/powerpoint/2010/main" val="1519180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9800" y="123479"/>
            <a:ext cx="9144000" cy="936103"/>
          </a:xfrm>
        </p:spPr>
        <p:txBody>
          <a:bodyPr/>
          <a:lstStyle/>
          <a:p>
            <a:r>
              <a:rPr lang="en-US" altLang="ko-KR" dirty="0">
                <a:solidFill>
                  <a:srgbClr val="002060"/>
                </a:solidFill>
              </a:rPr>
              <a:t>Thanks For Your Attention</a:t>
            </a:r>
            <a:endParaRPr lang="ko-KR" altLang="en-US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B4044-16D5-ECA5-3506-31530882B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94" b="89691" l="8108" r="89961">
                        <a14:foregroundMark x1="8494" y1="88660" x2="8494" y2="88660"/>
                        <a14:foregroundMark x1="89961" y1="31443" x2="89961" y2="31443"/>
                        <a14:foregroundMark x1="89575" y1="63918" x2="89575" y2="63918"/>
                        <a14:foregroundMark x1="61004" y1="61340" x2="61004" y2="61340"/>
                        <a14:foregroundMark x1="67954" y1="77835" x2="67954" y2="77835"/>
                        <a14:foregroundMark x1="74131" y1="75773" x2="74131" y2="75773"/>
                        <a14:backgroundMark x1="63320" y1="84021" x2="63320" y2="840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059582"/>
            <a:ext cx="6048672" cy="384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625553-4D56-5CE3-70D7-93A1F9184C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OM" sz="2800" dirty="0">
                <a:solidFill>
                  <a:srgbClr val="002060"/>
                </a:solidFill>
              </a:rPr>
              <a:t>EDA- Descriptive Statistics: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22652-9E8B-A392-2DD8-57F6DB465B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OM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5C3E17-B569-062E-4DE0-2FDB48453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291174"/>
            <a:ext cx="7205546" cy="336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19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027010-76CB-71C8-D249-651BFAED0B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1680" y="51470"/>
            <a:ext cx="5616624" cy="648072"/>
          </a:xfrm>
        </p:spPr>
        <p:txBody>
          <a:bodyPr/>
          <a:lstStyle/>
          <a:p>
            <a:r>
              <a:rPr lang="en-US" sz="2800" dirty="0">
                <a:solidFill>
                  <a:srgbClr val="002060"/>
                </a:solidFill>
              </a:rPr>
              <a:t>EDA- SQFT Distribution:</a:t>
            </a:r>
            <a:endParaRPr lang="en-OM" sz="2800" dirty="0">
              <a:solidFill>
                <a:srgbClr val="00206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4F1B3-4CB6-491C-76BB-525E53DCE9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OM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C568E3-928B-583B-7BE0-7E0153027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87574"/>
            <a:ext cx="7053335" cy="378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306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0F6EB-9F2E-8B94-FC69-41340A3AA7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OM" sz="2800" dirty="0">
                <a:solidFill>
                  <a:srgbClr val="002060"/>
                </a:solidFill>
              </a:rPr>
              <a:t>EDA- Other Feature Distribution: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75B64-A30B-A006-BA3B-30D4BDF7D6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OM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E8CBE90-43C6-06E2-CC54-50C1E019E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059582"/>
            <a:ext cx="7279702" cy="365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727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AAAFA3-3E67-F329-DE78-88D7C1992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OM" sz="2800" dirty="0">
                <a:solidFill>
                  <a:srgbClr val="002060"/>
                </a:solidFill>
              </a:rPr>
              <a:t>EDA-Price Distrubution: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C00FD-3747-3BE6-ADAD-F93F70CCC7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OM" dirty="0">
                <a:solidFill>
                  <a:srgbClr val="002060"/>
                </a:solidFill>
              </a:rPr>
              <a:t>Target &gt; Price Plot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DE96DB-1680-6E4C-A15A-F3AAC660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677" y="1148367"/>
            <a:ext cx="5626635" cy="358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018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84C6CD-C440-14DE-3BE4-AAF2F3DD60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1680" y="-164554"/>
            <a:ext cx="7452320" cy="720080"/>
          </a:xfrm>
        </p:spPr>
        <p:txBody>
          <a:bodyPr/>
          <a:lstStyle/>
          <a:p>
            <a:r>
              <a:rPr lang="en-OM" sz="2800" dirty="0">
                <a:solidFill>
                  <a:srgbClr val="002060"/>
                </a:solidFill>
              </a:rPr>
              <a:t>EDA- Correlation Matrix: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0FF19-4086-E855-6617-5D08078D43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OM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8C28245-09FB-5C7B-1F46-E8251710D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57837"/>
            <a:ext cx="5511740" cy="462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35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63F23F-C54B-E350-9845-771624C32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OM" sz="2800" dirty="0">
                <a:solidFill>
                  <a:srgbClr val="002060"/>
                </a:solidFill>
              </a:rPr>
              <a:t>EDA- Correlation with Price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9569F-6B01-CC65-F948-E727E364DC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91680" y="771550"/>
            <a:ext cx="7452320" cy="504056"/>
          </a:xfrm>
        </p:spPr>
        <p:txBody>
          <a:bodyPr/>
          <a:lstStyle/>
          <a:p>
            <a:r>
              <a:rPr lang="en-US" altLang="ko-KR" sz="1600" b="1" dirty="0">
                <a:solidFill>
                  <a:srgbClr val="002060"/>
                </a:solidFill>
                <a:cs typeface="Arial" pitchFamily="34" charset="0"/>
              </a:rPr>
              <a:t> Features most significally impact the house price</a:t>
            </a:r>
          </a:p>
          <a:p>
            <a:endParaRPr lang="en-OM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94812-8A4F-3266-DB62-279708C1D014}"/>
              </a:ext>
            </a:extLst>
          </p:cNvPr>
          <p:cNvSpPr txBox="1"/>
          <p:nvPr/>
        </p:nvSpPr>
        <p:spPr>
          <a:xfrm>
            <a:off x="2286000" y="225378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OM" dirty="0"/>
            </a:br>
            <a:endParaRPr lang="en-OM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DB747AF-2BE9-1905-3B02-E3B3DED98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356" y="1203598"/>
            <a:ext cx="6548751" cy="367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914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AA8018-EFC0-EC47-D22E-48BEFF599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OM" sz="2800" dirty="0">
                <a:solidFill>
                  <a:srgbClr val="002060"/>
                </a:solidFill>
              </a:rPr>
              <a:t>Zipcode Distrubition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6FAC6-76D7-6EA1-349A-C9CC410AFD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64288" y="558557"/>
            <a:ext cx="7452320" cy="281970"/>
          </a:xfrm>
        </p:spPr>
        <p:txBody>
          <a:bodyPr/>
          <a:lstStyle/>
          <a:p>
            <a:r>
              <a:rPr lang="en-US" dirty="0">
                <a:hlinkClick r:id="rId2"/>
              </a:rPr>
              <a:t>Tableau link</a:t>
            </a:r>
            <a:endParaRPr lang="en-OM" dirty="0"/>
          </a:p>
        </p:txBody>
      </p:sp>
      <p:pic>
        <p:nvPicPr>
          <p:cNvPr id="6" name="slide2" descr="House Price Distribution by Area">
            <a:extLst>
              <a:ext uri="{FF2B5EF4-FFF2-40B4-BE49-F238E27FC236}">
                <a16:creationId xmlns:a16="http://schemas.microsoft.com/office/drawing/2014/main" id="{A2B566A0-0203-91AA-364E-A55025D3C2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1680" y="840527"/>
            <a:ext cx="6558342" cy="3866121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06512E6-C9E8-CC1B-4D4C-0CCFEEDD6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683186"/>
              </p:ext>
            </p:extLst>
          </p:nvPr>
        </p:nvGraphicFramePr>
        <p:xfrm>
          <a:off x="6680215" y="2022492"/>
          <a:ext cx="1584176" cy="26841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84843318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811998897"/>
                    </a:ext>
                  </a:extLst>
                </a:gridCol>
              </a:tblGrid>
              <a:tr h="20890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effectLst/>
                        </a:rPr>
                        <a:t>Top 10 highest Price Area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OM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038602"/>
                  </a:ext>
                </a:extLst>
              </a:tr>
              <a:tr h="142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</a:rPr>
                        <a:t>zipcode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Ave. price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4048701"/>
                  </a:ext>
                </a:extLst>
              </a:tr>
              <a:tr h="231333">
                <a:tc>
                  <a:txBody>
                    <a:bodyPr/>
                    <a:lstStyle/>
                    <a:p>
                      <a:pPr algn="r" fontAlgn="b"/>
                      <a:r>
                        <a:rPr lang="en-OM" sz="1000" u="none" strike="noStrike">
                          <a:effectLst/>
                        </a:rPr>
                        <a:t>98039</a:t>
                      </a:r>
                      <a:endParaRPr lang="en-OM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OM" sz="1000" u="none" strike="noStrike">
                          <a:effectLst/>
                        </a:rPr>
                        <a:t>   2,160,607 </a:t>
                      </a:r>
                      <a:endParaRPr lang="en-OM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3977094"/>
                  </a:ext>
                </a:extLst>
              </a:tr>
              <a:tr h="231333">
                <a:tc>
                  <a:txBody>
                    <a:bodyPr/>
                    <a:lstStyle/>
                    <a:p>
                      <a:pPr algn="r" fontAlgn="b"/>
                      <a:r>
                        <a:rPr lang="en-OM" sz="1000" u="none" strike="noStrike">
                          <a:effectLst/>
                        </a:rPr>
                        <a:t>98004</a:t>
                      </a:r>
                      <a:endParaRPr lang="en-OM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OM" sz="1000" u="none" strike="noStrike">
                          <a:effectLst/>
                        </a:rPr>
                        <a:t>   1,355,927 </a:t>
                      </a:r>
                      <a:endParaRPr lang="en-OM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0809539"/>
                  </a:ext>
                </a:extLst>
              </a:tr>
              <a:tr h="231333">
                <a:tc>
                  <a:txBody>
                    <a:bodyPr/>
                    <a:lstStyle/>
                    <a:p>
                      <a:pPr algn="r" fontAlgn="b"/>
                      <a:r>
                        <a:rPr lang="en-OM" sz="1000" u="none" strike="noStrike" dirty="0">
                          <a:effectLst/>
                        </a:rPr>
                        <a:t>98040</a:t>
                      </a:r>
                      <a:endParaRPr lang="en-OM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OM" sz="1000" u="none" strike="noStrike">
                          <a:effectLst/>
                        </a:rPr>
                        <a:t>   1,194,230 </a:t>
                      </a:r>
                      <a:endParaRPr lang="en-OM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2900069"/>
                  </a:ext>
                </a:extLst>
              </a:tr>
              <a:tr h="231333">
                <a:tc>
                  <a:txBody>
                    <a:bodyPr/>
                    <a:lstStyle/>
                    <a:p>
                      <a:pPr algn="r" fontAlgn="b"/>
                      <a:r>
                        <a:rPr lang="en-OM" sz="1000" u="none" strike="noStrike">
                          <a:effectLst/>
                        </a:rPr>
                        <a:t>98112</a:t>
                      </a:r>
                      <a:endParaRPr lang="en-OM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OM" sz="1000" u="none" strike="noStrike" dirty="0">
                          <a:effectLst/>
                        </a:rPr>
                        <a:t>   1,095,499 </a:t>
                      </a:r>
                      <a:endParaRPr lang="en-OM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8336615"/>
                  </a:ext>
                </a:extLst>
              </a:tr>
              <a:tr h="231333">
                <a:tc>
                  <a:txBody>
                    <a:bodyPr/>
                    <a:lstStyle/>
                    <a:p>
                      <a:pPr algn="r" fontAlgn="b"/>
                      <a:r>
                        <a:rPr lang="en-OM" sz="1000" u="none" strike="noStrike">
                          <a:effectLst/>
                        </a:rPr>
                        <a:t>98102</a:t>
                      </a:r>
                      <a:endParaRPr lang="en-OM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OM" sz="1000" u="none" strike="noStrike">
                          <a:effectLst/>
                        </a:rPr>
                        <a:t>      901,258 </a:t>
                      </a:r>
                      <a:endParaRPr lang="en-OM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4980893"/>
                  </a:ext>
                </a:extLst>
              </a:tr>
              <a:tr h="231333">
                <a:tc>
                  <a:txBody>
                    <a:bodyPr/>
                    <a:lstStyle/>
                    <a:p>
                      <a:pPr algn="r" fontAlgn="b"/>
                      <a:r>
                        <a:rPr lang="en-OM" sz="1000" u="none" strike="noStrike">
                          <a:effectLst/>
                        </a:rPr>
                        <a:t>98109</a:t>
                      </a:r>
                      <a:endParaRPr lang="en-OM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OM" sz="1000" u="none" strike="noStrike" dirty="0">
                          <a:effectLst/>
                        </a:rPr>
                        <a:t>      879,624 </a:t>
                      </a:r>
                      <a:endParaRPr lang="en-OM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9283403"/>
                  </a:ext>
                </a:extLst>
              </a:tr>
              <a:tr h="231333">
                <a:tc>
                  <a:txBody>
                    <a:bodyPr/>
                    <a:lstStyle/>
                    <a:p>
                      <a:pPr algn="r" fontAlgn="b"/>
                      <a:r>
                        <a:rPr lang="en-OM" sz="1000" u="none" strike="noStrike">
                          <a:effectLst/>
                        </a:rPr>
                        <a:t>98105</a:t>
                      </a:r>
                      <a:endParaRPr lang="en-OM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OM" sz="1000" u="none" strike="noStrike">
                          <a:effectLst/>
                        </a:rPr>
                        <a:t>      862,825 </a:t>
                      </a:r>
                      <a:endParaRPr lang="en-OM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21901"/>
                  </a:ext>
                </a:extLst>
              </a:tr>
              <a:tr h="231333">
                <a:tc>
                  <a:txBody>
                    <a:bodyPr/>
                    <a:lstStyle/>
                    <a:p>
                      <a:pPr algn="r" fontAlgn="b"/>
                      <a:r>
                        <a:rPr lang="en-OM" sz="1000" u="none" strike="noStrike">
                          <a:effectLst/>
                        </a:rPr>
                        <a:t>98006</a:t>
                      </a:r>
                      <a:endParaRPr lang="en-OM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OM" sz="1000" u="none" strike="noStrike">
                          <a:effectLst/>
                        </a:rPr>
                        <a:t>      859,685 </a:t>
                      </a:r>
                      <a:endParaRPr lang="en-OM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9004887"/>
                  </a:ext>
                </a:extLst>
              </a:tr>
              <a:tr h="231333">
                <a:tc>
                  <a:txBody>
                    <a:bodyPr/>
                    <a:lstStyle/>
                    <a:p>
                      <a:pPr algn="r" fontAlgn="b"/>
                      <a:r>
                        <a:rPr lang="en-OM" sz="1000" u="none" strike="noStrike" dirty="0">
                          <a:effectLst/>
                        </a:rPr>
                        <a:t>98119</a:t>
                      </a:r>
                      <a:endParaRPr lang="en-OM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OM" sz="1000" u="none" strike="noStrike">
                          <a:effectLst/>
                        </a:rPr>
                        <a:t>      849,448 </a:t>
                      </a:r>
                      <a:endParaRPr lang="en-OM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9593896"/>
                  </a:ext>
                </a:extLst>
              </a:tr>
              <a:tr h="231333">
                <a:tc>
                  <a:txBody>
                    <a:bodyPr/>
                    <a:lstStyle/>
                    <a:p>
                      <a:pPr algn="r" fontAlgn="b"/>
                      <a:r>
                        <a:rPr lang="en-OM" sz="1000" u="none" strike="noStrike">
                          <a:effectLst/>
                        </a:rPr>
                        <a:t>98005</a:t>
                      </a:r>
                      <a:endParaRPr lang="en-OM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OM" sz="1000" u="none" strike="noStrike" dirty="0">
                          <a:effectLst/>
                        </a:rPr>
                        <a:t>      810,165 </a:t>
                      </a:r>
                      <a:endParaRPr lang="en-OM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8908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876369"/>
      </p:ext>
    </p:extLst>
  </p:cSld>
  <p:clrMapOvr>
    <a:masterClrMapping/>
  </p:clrMapOvr>
</p:sld>
</file>

<file path=ppt/theme/theme1.xml><?xml version="1.0" encoding="utf-8"?>
<a:theme xmlns:a="http://schemas.openxmlformats.org/drawingml/2006/main" name="https://www.freeppt7.com">
  <a:themeElements>
    <a:clrScheme name="ALLPPT-COLOR-A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84A1"/>
      </a:accent1>
      <a:accent2>
        <a:srgbClr val="4784A1"/>
      </a:accent2>
      <a:accent3>
        <a:srgbClr val="4784A1"/>
      </a:accent3>
      <a:accent4>
        <a:srgbClr val="4784A1"/>
      </a:accent4>
      <a:accent5>
        <a:srgbClr val="4784A1"/>
      </a:accent5>
      <a:accent6>
        <a:srgbClr val="4784A1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-https://www.freeppt7.com">
  <a:themeElements>
    <a:clrScheme name="ALLPPT-COLOR-A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84A1"/>
      </a:accent1>
      <a:accent2>
        <a:srgbClr val="4784A1"/>
      </a:accent2>
      <a:accent3>
        <a:srgbClr val="4784A1"/>
      </a:accent3>
      <a:accent4>
        <a:srgbClr val="4784A1"/>
      </a:accent4>
      <a:accent5>
        <a:srgbClr val="4784A1"/>
      </a:accent5>
      <a:accent6>
        <a:srgbClr val="4784A1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784A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3-https://www.freeppt7.com">
  <a:themeElements>
    <a:clrScheme name="ALLPPT-COLOR-A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84A1"/>
      </a:accent1>
      <a:accent2>
        <a:srgbClr val="4784A1"/>
      </a:accent2>
      <a:accent3>
        <a:srgbClr val="4784A1"/>
      </a:accent3>
      <a:accent4>
        <a:srgbClr val="4784A1"/>
      </a:accent4>
      <a:accent5>
        <a:srgbClr val="4784A1"/>
      </a:accent5>
      <a:accent6>
        <a:srgbClr val="4784A1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5251</TotalTime>
  <Words>392</Words>
  <Application>Microsoft Macintosh PowerPoint</Application>
  <PresentationFormat>On-screen Show (16:9)</PresentationFormat>
  <Paragraphs>134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APPLE CHANCERY</vt:lpstr>
      <vt:lpstr>Arial</vt:lpstr>
      <vt:lpstr>Calibri</vt:lpstr>
      <vt:lpstr>Helvetica Neue</vt:lpstr>
      <vt:lpstr>Wingdings</vt:lpstr>
      <vt:lpstr>https://www.freeppt7.com</vt:lpstr>
      <vt:lpstr>2-https://www.freeppt7.com</vt:lpstr>
      <vt:lpstr>3-https://www.freeppt7.com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www.freeppt7.com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https://www.freeppt7.com</dc:creator>
  <cp:lastModifiedBy>negarmokhtari86@gmail.com</cp:lastModifiedBy>
  <cp:revision>90</cp:revision>
  <dcterms:created xsi:type="dcterms:W3CDTF">2016-12-05T23:26:54Z</dcterms:created>
  <dcterms:modified xsi:type="dcterms:W3CDTF">2024-05-26T20:27:12Z</dcterms:modified>
</cp:coreProperties>
</file>